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sldIdLst>
    <p:sldId id="299" r:id="rId2"/>
    <p:sldId id="283" r:id="rId3"/>
    <p:sldId id="284" r:id="rId4"/>
    <p:sldId id="289" r:id="rId5"/>
    <p:sldId id="286" r:id="rId6"/>
    <p:sldId id="292" r:id="rId7"/>
    <p:sldId id="293" r:id="rId8"/>
    <p:sldId id="260" r:id="rId9"/>
  </p:sldIdLst>
  <p:sldSz cx="10693400" cy="7561263"/>
  <p:notesSz cx="6797675" cy="9926638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1320" y="-90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556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5185" y="3780632"/>
            <a:ext cx="9759033" cy="86592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700">
                <a:latin typeface="+mn-lt"/>
              </a:rPr>
              <a:t/>
            </a:r>
            <a:br>
              <a:rPr lang="ru-RU" sz="2700">
                <a:latin typeface="+mn-lt"/>
              </a:rPr>
            </a:br>
            <a:r>
              <a:rPr lang="ru-RU" sz="2700" smtClean="0">
                <a:latin typeface="Arial Narrow" pitchFamily="34" charset="0"/>
                <a:cs typeface="Times New Roman" pitchFamily="18" charset="0"/>
              </a:rPr>
              <a:t>УФНС </a:t>
            </a:r>
            <a:r>
              <a:rPr lang="ru-RU" sz="2700" dirty="0">
                <a:latin typeface="Arial Narrow" pitchFamily="34" charset="0"/>
                <a:cs typeface="Times New Roman" pitchFamily="18" charset="0"/>
              </a:rPr>
              <a:t>РОССИИ ПО ПРИМОРСКОМУ КРАЮ</a:t>
            </a:r>
            <a:br>
              <a:rPr lang="ru-RU" sz="2700" dirty="0">
                <a:latin typeface="Arial Narrow" pitchFamily="34" charset="0"/>
                <a:cs typeface="Times New Roman" pitchFamily="18" charset="0"/>
              </a:rPr>
            </a:br>
            <a:r>
              <a:rPr lang="ru-RU" sz="2700" dirty="0">
                <a:latin typeface="Arial Narrow" pitchFamily="34" charset="0"/>
                <a:cs typeface="Times New Roman" pitchFamily="18" charset="0"/>
              </a:rPr>
              <a:t/>
            </a:r>
            <a:br>
              <a:rPr lang="ru-RU" sz="2700" dirty="0">
                <a:latin typeface="Arial Narrow" pitchFamily="34" charset="0"/>
                <a:cs typeface="Times New Roman" pitchFamily="18" charset="0"/>
              </a:rPr>
            </a:br>
            <a:r>
              <a:rPr lang="ru-RU" sz="2700" dirty="0">
                <a:latin typeface="Arial Narrow" pitchFamily="34" charset="0"/>
                <a:cs typeface="Times New Roman" pitchFamily="18" charset="0"/>
              </a:rPr>
              <a:t>Использование </a:t>
            </a:r>
            <a:r>
              <a:rPr lang="ru-RU" sz="2700" dirty="0" smtClean="0">
                <a:latin typeface="Arial Narrow" pitchFamily="34" charset="0"/>
                <a:cs typeface="Times New Roman" pitchFamily="18" charset="0"/>
              </a:rPr>
              <a:t>резидентами РФ счетов </a:t>
            </a:r>
            <a:r>
              <a:rPr lang="ru-RU" sz="2700" dirty="0">
                <a:latin typeface="Arial Narrow" pitchFamily="34" charset="0"/>
                <a:cs typeface="Times New Roman" pitchFamily="18" charset="0"/>
              </a:rPr>
              <a:t>за </a:t>
            </a:r>
            <a:r>
              <a:rPr lang="ru-RU" sz="2700" dirty="0" smtClean="0">
                <a:latin typeface="Arial Narrow" pitchFamily="34" charset="0"/>
                <a:cs typeface="Times New Roman" pitchFamily="18" charset="0"/>
              </a:rPr>
              <a:t>рубежом:</a:t>
            </a:r>
            <a:br>
              <a:rPr lang="ru-RU" sz="2700" dirty="0" smtClean="0">
                <a:latin typeface="Arial Narrow" pitchFamily="34" charset="0"/>
                <a:cs typeface="Times New Roman" pitchFamily="18" charset="0"/>
              </a:rPr>
            </a:br>
            <a:r>
              <a:rPr lang="ru-RU" sz="2700" dirty="0" smtClean="0">
                <a:latin typeface="Arial Narrow" pitchFamily="34" charset="0"/>
                <a:cs typeface="Times New Roman" pitchFamily="18" charset="0"/>
              </a:rPr>
              <a:t>законодательное </a:t>
            </a:r>
            <a:r>
              <a:rPr lang="ru-RU" sz="2700" dirty="0">
                <a:latin typeface="Arial Narrow" pitchFamily="34" charset="0"/>
                <a:cs typeface="Times New Roman" pitchFamily="18" charset="0"/>
              </a:rPr>
              <a:t>регулирование на территории </a:t>
            </a:r>
            <a:r>
              <a:rPr lang="ru-RU" sz="2700" dirty="0" smtClean="0">
                <a:latin typeface="Arial Narrow" pitchFamily="34" charset="0"/>
                <a:cs typeface="Times New Roman" pitchFamily="18" charset="0"/>
              </a:rPr>
              <a:t>РФ</a:t>
            </a:r>
            <a:endParaRPr lang="ru-RU" sz="2700" dirty="0"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22793" y="2510357"/>
            <a:ext cx="5131970" cy="895466"/>
          </a:xfrm>
          <a:prstGeom prst="rect">
            <a:avLst/>
          </a:prstGeom>
        </p:spPr>
        <p:txBody>
          <a:bodyPr vert="horz" wrap="square" lIns="104287" tIns="52144" rIns="104287" bIns="52144" rtlCol="0" anchor="ctr">
            <a:noAutofit/>
          </a:bodyPr>
          <a:lstStyle/>
          <a:p>
            <a:pPr algn="ctr" defTabSz="1042872">
              <a:spcBef>
                <a:spcPct val="0"/>
              </a:spcBef>
            </a:pPr>
            <a:r>
              <a:rPr lang="ru-RU" b="1" dirty="0">
                <a:solidFill>
                  <a:schemeClr val="bg1"/>
                </a:solidFill>
                <a:latin typeface="Arial Narrow" pitchFamily="34" charset="0"/>
                <a:ea typeface="+mj-ea"/>
                <a:cs typeface="+mj-cs"/>
              </a:rPr>
              <a:t>ФЕДЕРАЛЬНАЯ НАЛОГОВАЯ СЛУЖБА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2521063" y="6241788"/>
            <a:ext cx="7990636" cy="578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14" tIns="52107" rIns="104214" bIns="5210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912169" rtl="0" fontAlgn="base">
              <a:spcBef>
                <a:spcPct val="20000"/>
              </a:spcBef>
              <a:spcAft>
                <a:spcPct val="0"/>
              </a:spcAft>
              <a:buFont typeface="+mj-lt"/>
              <a:buNone/>
              <a:defRPr sz="28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6797" indent="0" algn="ctr" defTabSz="912169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3593" indent="0" algn="ctr" defTabSz="912169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0390" indent="0" algn="ctr" defTabSz="912169" rtl="0" fontAlgn="base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7188" indent="0" algn="ctr" defTabSz="912169" rtl="0" fontAlgn="base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3983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0780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7578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4373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800" b="1" dirty="0" smtClean="0">
                <a:latin typeface="Arial Narrow" pitchFamily="34" charset="0"/>
              </a:rPr>
              <a:t>ЗАМЕСТИТЕЛЬ НАЧАЛЬНИКА ОТДЕЛА ВАЛЮТНОГО КОНТРОЛЯ</a:t>
            </a:r>
          </a:p>
          <a:p>
            <a:pPr algn="r"/>
            <a:r>
              <a:rPr lang="ru-RU" sz="1800" b="1" dirty="0" smtClean="0">
                <a:latin typeface="Arial Narrow" pitchFamily="34" charset="0"/>
              </a:rPr>
              <a:t>Шаронова Ольга Юрьевна</a:t>
            </a:r>
            <a:endParaRPr lang="ru-RU" sz="1800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04838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9363" y="396875"/>
            <a:ext cx="8561387" cy="574675"/>
          </a:xfrm>
        </p:spPr>
        <p:txBody>
          <a:bodyPr>
            <a:normAutofit fontScale="90000"/>
          </a:bodyPr>
          <a:lstStyle/>
          <a:p>
            <a:pPr algn="ctr">
              <a:lnSpc>
                <a:spcPts val="2100"/>
              </a:lnSpc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Нормативно-правовые акты , регулирующие организацию и проведение валютного контроля НАЛОГОВЫМИ ОРГАНАМИ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10244" name="Picture 5" descr="C:\Users\7800-07-882\Desktop\Публичные слушания - слайд\!!Человечки\poisk__informac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950" y="4070350"/>
            <a:ext cx="597693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522288" y="2052638"/>
            <a:ext cx="2425700" cy="18510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Федеральный закон от 10.12.2003 </a:t>
            </a:r>
          </a:p>
          <a:p>
            <a:pPr algn="ctr">
              <a:defRPr/>
            </a:pPr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№ 173-ФЗ </a:t>
            </a:r>
          </a:p>
          <a:p>
            <a:pPr algn="ctr">
              <a:defRPr/>
            </a:pP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«О валютном регулировании и валютном контроле»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14675" y="1279525"/>
            <a:ext cx="4464050" cy="2284413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Формы уведомлений о счетах за рубежом (</a:t>
            </a: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ФНС России от 28.08.2018 № ММВ-7-14/507</a:t>
            </a:r>
            <a:r>
              <a:rPr lang="en-US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@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 и правила </a:t>
            </a: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представления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отчетов по таким счетам (</a:t>
            </a: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Постановление </a:t>
            </a:r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Правительства РФ </a:t>
            </a: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28.12.20</a:t>
            </a:r>
            <a:r>
              <a:rPr lang="en-US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 № 819 для </a:t>
            </a:r>
            <a:r>
              <a:rPr lang="ru-RU" sz="1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юридических лиц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723188" y="2068513"/>
            <a:ext cx="2663825" cy="185102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Административный 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регламент проведения проверок (</a:t>
            </a: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приказ Минфина РФ от </a:t>
            </a:r>
            <a:r>
              <a:rPr lang="ru-RU" sz="18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04.10.2011 № </a:t>
            </a:r>
            <a:r>
              <a:rPr lang="ru-RU" sz="18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123н</a:t>
            </a:r>
            <a:r>
              <a:rPr lang="ru-RU" sz="18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ru-RU" sz="18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782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98A7328-A246-4F76-ADFB-1622A60DDC28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243013" y="539750"/>
            <a:ext cx="8559800" cy="360363"/>
          </a:xfrm>
        </p:spPr>
        <p:txBody>
          <a:bodyPr>
            <a:normAutofit fontScale="90000"/>
          </a:bodyPr>
          <a:lstStyle/>
          <a:p>
            <a:pPr algn="ctr">
              <a:lnSpc>
                <a:spcPts val="2100"/>
              </a:lnSpc>
              <a:defRPr/>
            </a:pP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НАРУШЕНИЯ, ВЫЯВЛЯЕМЫЕ НАЛОГОВЫМИ ОРГАНАМИ</a:t>
            </a:r>
            <a:endParaRPr lang="ru-RU" sz="2000" dirty="0"/>
          </a:p>
        </p:txBody>
      </p:sp>
      <p:pic>
        <p:nvPicPr>
          <p:cNvPr id="11268" name="Picture 5" descr="C:\Users\7800-07-882\Desktop\Публичные слушания - слайд\!!Человечки\50337854 -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" t="8006" r="8565" b="10364"/>
          <a:stretch>
            <a:fillRect/>
          </a:stretch>
        </p:blipFill>
        <p:spPr bwMode="auto">
          <a:xfrm>
            <a:off x="738188" y="1085850"/>
            <a:ext cx="9072562" cy="607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Прямоугольник 2"/>
          <p:cNvSpPr>
            <a:spLocks noChangeArrowheads="1"/>
          </p:cNvSpPr>
          <p:nvPr/>
        </p:nvSpPr>
        <p:spPr bwMode="auto">
          <a:xfrm>
            <a:off x="5634038" y="3924300"/>
            <a:ext cx="3816350" cy="1370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ru-RU" sz="17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altLang="ru-RU" sz="1650" b="1" u="sng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нарушение </a:t>
            </a:r>
            <a:r>
              <a:rPr lang="ru-RU" altLang="ru-RU" sz="1650" b="1" u="sng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сроков</a:t>
            </a:r>
            <a:endParaRPr lang="ru-RU" altLang="ru-RU" sz="1650" b="1" u="sng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defRPr/>
            </a:pPr>
            <a:r>
              <a:rPr lang="ru-RU" altLang="ru-RU" sz="165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</a:t>
            </a:r>
            <a:r>
              <a:rPr lang="ru-RU" altLang="ru-RU" sz="165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представления </a:t>
            </a:r>
            <a:r>
              <a:rPr lang="ru-RU" altLang="ru-RU" sz="165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уведомлений </a:t>
            </a:r>
            <a:r>
              <a:rPr lang="ru-RU" altLang="ru-RU" sz="165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об открытии/закрытии (вклада) в банках за пределами территории РФ и отчетов о движении средств по таким счетам.</a:t>
            </a:r>
          </a:p>
        </p:txBody>
      </p:sp>
      <p:sp>
        <p:nvSpPr>
          <p:cNvPr id="12294" name="Прямоугольник 5"/>
          <p:cNvSpPr>
            <a:spLocks noChangeArrowheads="1"/>
          </p:cNvSpPr>
          <p:nvPr/>
        </p:nvSpPr>
        <p:spPr bwMode="auto">
          <a:xfrm>
            <a:off x="5810250" y="2339975"/>
            <a:ext cx="3465513" cy="1362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altLang="ru-RU" sz="1650" b="1" u="sng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непредставление </a:t>
            </a:r>
          </a:p>
          <a:p>
            <a:pPr algn="just">
              <a:defRPr/>
            </a:pPr>
            <a:r>
              <a:rPr lang="ru-RU" altLang="ru-RU" sz="165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altLang="ru-RU" sz="165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отчетов о движении средств по счетам (вкладам) в банках за пределами территории РФ;</a:t>
            </a:r>
          </a:p>
        </p:txBody>
      </p:sp>
    </p:spTree>
    <p:extLst>
      <p:ext uri="{BB962C8B-B14F-4D97-AF65-F5344CB8AC3E}">
        <p14:creationId xmlns:p14="http://schemas.microsoft.com/office/powerpoint/2010/main" val="1906684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988" y="396875"/>
            <a:ext cx="8561387" cy="358775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НОРМЫ ВАЛЮТНОГО ЗАКОНОДАТЕЛЬСТВА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8BE9BA2-A6D6-4EFC-BD1E-D7C55753D056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pic>
        <p:nvPicPr>
          <p:cNvPr id="12292" name="Picture 4" descr="C:\Users\7800-07-882\Desktop\Публичные слушания - слайд\!!Человечки\orig 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885825"/>
            <a:ext cx="4413250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 rot="21100483">
            <a:off x="847725" y="2413000"/>
            <a:ext cx="1674813" cy="3460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kern="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Россию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3581400" y="3325813"/>
            <a:ext cx="3576638" cy="1390650"/>
          </a:xfrm>
          <a:prstGeom prst="downArrow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ОБЯЗАНЫ</a:t>
            </a:r>
          </a:p>
          <a:p>
            <a:pPr algn="ctr">
              <a:defRPr/>
            </a:pP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5" name="Picture 6" descr="C:\Users\7800-07-882\Desktop\Публичные слушания - слайд\!!Человечки\otr_nalo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9" t="11661" r="9773" b="10886"/>
          <a:stretch>
            <a:fillRect/>
          </a:stretch>
        </p:blipFill>
        <p:spPr bwMode="auto">
          <a:xfrm>
            <a:off x="8010525" y="5292725"/>
            <a:ext cx="1766888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7" descr="C:\Users\7800-07-882\Desktop\Публичные слушания - слайд\!!Человечки\the-sign-of-a-positive-work-ethic-dFAI3g-clipar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1" t="4385" r="3915" b="18497"/>
          <a:stretch>
            <a:fillRect/>
          </a:stretch>
        </p:blipFill>
        <p:spPr bwMode="auto">
          <a:xfrm>
            <a:off x="6283325" y="5005388"/>
            <a:ext cx="2830513" cy="234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 rot="1413114">
            <a:off x="7707313" y="5241925"/>
            <a:ext cx="1493837" cy="5905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83100" y="1019175"/>
            <a:ext cx="5759450" cy="2024063"/>
          </a:xfrm>
          <a:prstGeom prst="rect">
            <a:avLst/>
          </a:prstGeom>
          <a:solidFill>
            <a:schemeClr val="bg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юридические лица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резиденты РФ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83100" y="2128838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38413" y="1512888"/>
            <a:ext cx="1368425" cy="4778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93725" y="4943475"/>
            <a:ext cx="5545138" cy="2089150"/>
          </a:xfrm>
          <a:prstGeom prst="rect">
            <a:avLst/>
          </a:prstGeom>
          <a:solidFill>
            <a:schemeClr val="bg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Представить в налоговый орган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месту своего учета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соответствующее 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уведомление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течение месяца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 дня</a:t>
            </a:r>
            <a:endParaRPr lang="ru-RU" sz="20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открытия, закрытия, изменения реквизитов счета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банке за пределами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00513" y="4021138"/>
            <a:ext cx="2592387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(ч. 2 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ч.  8 ст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12 Закона № 173-ФЗ)</a:t>
            </a:r>
            <a:endParaRPr lang="ru-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877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9988" y="396875"/>
            <a:ext cx="8561387" cy="358775"/>
          </a:xfrm>
        </p:spPr>
        <p:txBody>
          <a:bodyPr>
            <a:normAutofit fontScale="90000"/>
          </a:bodyPr>
          <a:lstStyle/>
          <a:p>
            <a:pPr algn="ctr">
              <a:lnSpc>
                <a:spcPct val="100000"/>
              </a:lnSpc>
              <a:defRPr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НОРМЫ ВАЛЮТНОГО ЗАКОНОДАТЕЛЬСТВА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08BE9BA2-A6D6-4EFC-BD1E-D7C55753D056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pic>
        <p:nvPicPr>
          <p:cNvPr id="12292" name="Picture 4" descr="C:\Users\7800-07-882\Desktop\Публичные слушания - слайд\!!Человечки\orig 2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8138" y="885825"/>
            <a:ext cx="4413250" cy="2281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кругленный прямоугольник 5"/>
          <p:cNvSpPr/>
          <p:nvPr/>
        </p:nvSpPr>
        <p:spPr>
          <a:xfrm rot="21100483">
            <a:off x="847725" y="2413000"/>
            <a:ext cx="1674813" cy="346075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kern="1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Россию</a:t>
            </a:r>
          </a:p>
        </p:txBody>
      </p:sp>
      <p:sp>
        <p:nvSpPr>
          <p:cNvPr id="5" name="Стрелка вниз 4"/>
          <p:cNvSpPr/>
          <p:nvPr/>
        </p:nvSpPr>
        <p:spPr>
          <a:xfrm>
            <a:off x="3581400" y="3325813"/>
            <a:ext cx="3576638" cy="1390650"/>
          </a:xfrm>
          <a:prstGeom prst="downArrow">
            <a:avLst/>
          </a:prstGeom>
          <a:ln w="38100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ОБЯЗАНЫ</a:t>
            </a:r>
          </a:p>
          <a:p>
            <a:pPr algn="ctr">
              <a:defRPr/>
            </a:pP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295" name="Picture 6" descr="C:\Users\7800-07-882\Desktop\Публичные слушания - слайд\!!Человечки\otr_nalo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49" t="11661" r="9773" b="10886"/>
          <a:stretch>
            <a:fillRect/>
          </a:stretch>
        </p:blipFill>
        <p:spPr bwMode="auto">
          <a:xfrm>
            <a:off x="8010525" y="5292725"/>
            <a:ext cx="1766888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7" descr="C:\Users\7800-07-882\Desktop\Публичные слушания - слайд\!!Человечки\the-sign-of-a-positive-work-ethic-dFAI3g-clipar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11" t="4385" r="3915" b="18497"/>
          <a:stretch>
            <a:fillRect/>
          </a:stretch>
        </p:blipFill>
        <p:spPr bwMode="auto">
          <a:xfrm>
            <a:off x="6283325" y="5005388"/>
            <a:ext cx="2830513" cy="234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Скругленный прямоугольник 7"/>
          <p:cNvSpPr/>
          <p:nvPr/>
        </p:nvSpPr>
        <p:spPr>
          <a:xfrm rot="1413114">
            <a:off x="7707313" y="5241925"/>
            <a:ext cx="1493837" cy="59055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</a:t>
            </a:r>
            <a:endParaRPr lang="ru-RU" sz="1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483100" y="1019175"/>
            <a:ext cx="5759450" cy="2024063"/>
          </a:xfrm>
          <a:prstGeom prst="rect">
            <a:avLst/>
          </a:prstGeom>
          <a:solidFill>
            <a:schemeClr val="bg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 </a:t>
            </a:r>
            <a:r>
              <a:rPr lang="ru-RU" sz="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юридические лица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резиденты РФ</a:t>
            </a:r>
            <a:endParaRPr lang="ru-RU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483100" y="2128838"/>
            <a:ext cx="914400" cy="914400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38413" y="1512888"/>
            <a:ext cx="1368425" cy="477837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93725" y="4943475"/>
            <a:ext cx="5545138" cy="2089150"/>
          </a:xfrm>
          <a:prstGeom prst="rect">
            <a:avLst/>
          </a:prstGeom>
          <a:solidFill>
            <a:schemeClr val="bg1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Представлять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налоговый орган </a:t>
            </a:r>
            <a:r>
              <a:rPr lang="ru-RU" sz="20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месту своего учета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соответствующие 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отчеты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счетам в </a:t>
            </a:r>
            <a:r>
              <a:rPr lang="ru-RU" sz="2000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банке за пределами 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РФ (</a:t>
            </a:r>
            <a:r>
              <a:rPr lang="ru-RU" sz="20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ежеквартально, в течение 30 дней</a:t>
            </a:r>
            <a:r>
              <a:rPr lang="ru-RU" sz="20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 окончании квартала)</a:t>
            </a:r>
            <a:endParaRPr lang="ru-RU" sz="20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100513" y="4021138"/>
            <a:ext cx="2592387" cy="431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(ч. </a:t>
            </a:r>
            <a:r>
              <a:rPr lang="ru-RU" sz="1400" b="1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и ч. 8 ст</a:t>
            </a:r>
            <a:r>
              <a:rPr lang="ru-RU" sz="1400" b="1" dirty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12 Закона № 173-ФЗ)</a:t>
            </a:r>
            <a:endParaRPr lang="ru-RU" sz="3200" b="1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559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3028E09-9C83-44BD-A417-C698B9628795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pic>
        <p:nvPicPr>
          <p:cNvPr id="9219" name="Picture 11" descr="C:\Users\7800-07-882\Desktop\Публичные слушания - слайд\!!Человечки\orig 4 -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" t="2505" r="12624" b="8519"/>
          <a:stretch>
            <a:fillRect/>
          </a:stretch>
        </p:blipFill>
        <p:spPr bwMode="auto">
          <a:xfrm>
            <a:off x="738188" y="1260475"/>
            <a:ext cx="4032250" cy="597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853805"/>
              </p:ext>
            </p:extLst>
          </p:nvPr>
        </p:nvGraphicFramePr>
        <p:xfrm>
          <a:off x="4770438" y="1260475"/>
          <a:ext cx="4968875" cy="59769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127"/>
                <a:gridCol w="2953322"/>
                <a:gridCol w="1295426"/>
              </a:tblGrid>
              <a:tr h="727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</a:t>
                      </a:r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15.25 КоАП РФ 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Нарушение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штрафа </a:t>
                      </a:r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(руб.) 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12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2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Представление уведомления об открытии (закрытии, изменении реквизитов) с нарушением срока 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не по форме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50 000 до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100 000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r>
                        <a:rPr lang="ru-RU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2.1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Непредставление уведомления об открытии (закрытии, изменении реквизитов)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200" b="1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800 000 до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1 000 000</a:t>
                      </a:r>
                      <a:endParaRPr lang="ru-RU" sz="1200" b="1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8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6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отчета или подтверждающих документов не по форме или их не предоставление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40 000 до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50 000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2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ч. 6.1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отчета или подтверждающих документов с нарушением срока не </a:t>
                      </a:r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более чем на 10 дней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предупреждение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5 000 до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15 000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ч. 6.2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отчета или подтверждающих документов с нарушением срока от 10 до 30 дней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20 000 до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30 000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7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6.3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отчета или подтверждающих документов с нарушением срока более 30 дней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40 000 до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50 000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9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6.5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Повторное совершение правонарушения, предусмотренного ч. 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400 000 до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600 000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09625" y="346075"/>
            <a:ext cx="8929688" cy="842963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fontAlgn="auto">
              <a:spcAft>
                <a:spcPts val="0"/>
              </a:spcAft>
              <a:defRPr/>
            </a:pPr>
            <a:endParaRPr lang="ru-RU" sz="48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38188" y="346075"/>
            <a:ext cx="9577387" cy="790575"/>
          </a:xfrm>
        </p:spPr>
        <p:txBody>
          <a:bodyPr>
            <a:normAutofit fontScale="90000"/>
          </a:bodyPr>
          <a:lstStyle/>
          <a:p>
            <a:pPr algn="ctr" defTabSz="1043056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АДМИНИСТРАТИВНОЙ ОТВЕТСТВЕННОСТИ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ВАЛЮТНОГО ЗАКОНОДАТЕЛЬСТВА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 (СТ.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15.25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КоАП РФ) для </a:t>
            </a:r>
            <a:r>
              <a:rPr lang="ru-RU" sz="18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юридических лиц</a:t>
            </a:r>
            <a:endParaRPr lang="ru-RU" sz="11500" u="sng" cap="non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4053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3028E09-9C83-44BD-A417-C698B9628795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pic>
        <p:nvPicPr>
          <p:cNvPr id="9219" name="Picture 11" descr="C:\Users\7800-07-882\Desktop\Публичные слушания - слайд\!!Человечки\orig 4 -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" t="2505" r="12624" b="8519"/>
          <a:stretch>
            <a:fillRect/>
          </a:stretch>
        </p:blipFill>
        <p:spPr bwMode="auto">
          <a:xfrm>
            <a:off x="738188" y="1260475"/>
            <a:ext cx="4032250" cy="597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1342642"/>
              </p:ext>
            </p:extLst>
          </p:nvPr>
        </p:nvGraphicFramePr>
        <p:xfrm>
          <a:off x="4770438" y="1260475"/>
          <a:ext cx="4968875" cy="597693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127"/>
                <a:gridCol w="2953322"/>
                <a:gridCol w="1295426"/>
              </a:tblGrid>
              <a:tr h="72745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</a:t>
                      </a:r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15.25 КоАП РФ 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Нарушение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Сумма штрафа </a:t>
                      </a:r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(руб.) 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120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2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Представление уведомления об открытии (закрытии, изменении реквизитов) с нарушением срока 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не по форме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5 000 до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10 000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36466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2.1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Непредставление уведомления об открытии (закрытии, изменении реквизитов)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40 000 до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50 000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2819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6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отчета или подтверждающих документов не по форме или их не предоставление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4 000 до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5 000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3296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ч. 6.1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отчета или подтверждающих документов с нарушением срока не </a:t>
                      </a:r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более чем на 10 дней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предупреждение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53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500 до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1 000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664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ч. 6.2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отчета или подтверждающих документов с нарушением срока от 10 до 30 дней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2 000 до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3 000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474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6.3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Предоставление отчета или подтверждающих документов с нарушением срока более 30 дней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4 000 до</a:t>
                      </a:r>
                    </a:p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5 000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88935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6.5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Повторное совершение правонарушения, предусмотренного ч. </a:t>
                      </a:r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30 000 до</a:t>
                      </a:r>
                    </a:p>
                    <a:p>
                      <a:pPr algn="ctr" fontAlgn="ctr"/>
                      <a:r>
                        <a:rPr lang="ru-RU" sz="1200" b="1" i="0" u="none" strike="noStrike" dirty="0" smtClean="0">
                          <a:solidFill>
                            <a:schemeClr val="tx2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40 000</a:t>
                      </a:r>
                      <a:endParaRPr lang="ru-RU" sz="1200" b="1" i="0" u="none" strike="noStrike" dirty="0">
                        <a:solidFill>
                          <a:schemeClr val="tx2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09625" y="346075"/>
            <a:ext cx="8929688" cy="842963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fontAlgn="auto">
              <a:spcAft>
                <a:spcPts val="0"/>
              </a:spcAft>
              <a:defRPr/>
            </a:pPr>
            <a:endParaRPr lang="ru-RU" sz="48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38188" y="346075"/>
            <a:ext cx="9577387" cy="790575"/>
          </a:xfrm>
        </p:spPr>
        <p:txBody>
          <a:bodyPr>
            <a:normAutofit fontScale="90000"/>
          </a:bodyPr>
          <a:lstStyle/>
          <a:p>
            <a:pPr algn="ctr" defTabSz="1043056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МЕРЫ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АДМИНИСТРАТИВНОЙ ОТВЕТСТВЕННОСТИ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НАРУШЕНИЕ ВАЛЮТНОГО ЗАКОНОДАТЕЛЬСТВА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РФ (СТ. 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15.25 </a:t>
            </a:r>
            <a:r>
              <a:rPr lang="ru-RU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КоАП РФ) для </a:t>
            </a:r>
            <a:r>
              <a:rPr lang="ru-RU" sz="1800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должностных лиц</a:t>
            </a:r>
            <a:endParaRPr lang="ru-RU" sz="11500" u="sng" cap="non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25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26220" y="2628503"/>
            <a:ext cx="8561139" cy="2232248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8</a:t>
            </a:fld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БРАЗЕЦ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ОБРАЗЕЦ 2</Template>
  <TotalTime>1383</TotalTime>
  <Words>611</Words>
  <Application>Microsoft Office PowerPoint</Application>
  <PresentationFormat>Произвольный</PresentationFormat>
  <Paragraphs>110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ОБРАЗЕЦ 2</vt:lpstr>
      <vt:lpstr> УФНС РОССИИ ПО ПРИМОРСКОМУ КРАЮ  Использование резидентами РФ счетов за рубежом: законодательное регулирование на территории РФ</vt:lpstr>
      <vt:lpstr>Нормативно-правовые акты , регулирующие организацию и проведение валютного контроля НАЛОГОВЫМИ ОРГАНАМИ </vt:lpstr>
      <vt:lpstr>ОСНОВНЫЕ НАРУШЕНИЯ, ВЫЯВЛЯЕМЫЕ НАЛОГОВЫМИ ОРГАНАМИ</vt:lpstr>
      <vt:lpstr>НОРМЫ ВАЛЮТНОГО ЗАКОНОДАТЕЛЬСТВА</vt:lpstr>
      <vt:lpstr>НОРМЫ ВАЛЮТНОГО ЗАКОНОДАТЕЛЬСТВА</vt:lpstr>
      <vt:lpstr>МЕРЫ АДМИНИСТРАТИВНОЙ ОТВЕТСТВЕННОСТИ ЗА НАРУШЕНИЕ ВАЛЮТНОГО ЗАКОНОДАТЕЛЬСТВА РФ (СТ. 15.25 КоАП РФ) для юридических лиц</vt:lpstr>
      <vt:lpstr>МЕРЫ АДМИНИСТРАТИВНОЙ ОТВЕТСТВЕННОСТИ ЗА НАРУШЕНИЕ ВАЛЮТНОГО ЗАКОНОДАТЕЛЬСТВА РФ (СТ. 15.25 КоАП РФ) для должностных лиц</vt:lpstr>
      <vt:lpstr>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Илькун Дмитрий Павлович</dc:creator>
  <cp:lastModifiedBy>Валькевич Ольга Юрьевна</cp:lastModifiedBy>
  <cp:revision>81</cp:revision>
  <cp:lastPrinted>2018-05-17T00:01:03Z</cp:lastPrinted>
  <dcterms:created xsi:type="dcterms:W3CDTF">2017-05-22T00:15:56Z</dcterms:created>
  <dcterms:modified xsi:type="dcterms:W3CDTF">2019-11-26T06:28:50Z</dcterms:modified>
</cp:coreProperties>
</file>